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9" r:id="rId1"/>
  </p:sldMasterIdLst>
  <p:sldIdLst>
    <p:sldId id="280" r:id="rId2"/>
    <p:sldId id="257" r:id="rId3"/>
    <p:sldId id="276" r:id="rId4"/>
    <p:sldId id="277" r:id="rId5"/>
    <p:sldId id="259" r:id="rId6"/>
    <p:sldId id="275" r:id="rId7"/>
    <p:sldId id="278" r:id="rId8"/>
    <p:sldId id="258" r:id="rId9"/>
    <p:sldId id="265" r:id="rId10"/>
    <p:sldId id="261" r:id="rId11"/>
    <p:sldId id="270" r:id="rId12"/>
    <p:sldId id="263" r:id="rId13"/>
    <p:sldId id="279" r:id="rId14"/>
    <p:sldId id="256" r:id="rId15"/>
    <p:sldId id="262" r:id="rId16"/>
    <p:sldId id="266" r:id="rId17"/>
    <p:sldId id="269" r:id="rId18"/>
    <p:sldId id="268" r:id="rId19"/>
    <p:sldId id="271" r:id="rId20"/>
    <p:sldId id="272" r:id="rId21"/>
    <p:sldId id="273" r:id="rId22"/>
    <p:sldId id="260" r:id="rId23"/>
  </p:sldIdLst>
  <p:sldSz cx="9144000" cy="6858000" type="screen4x3"/>
  <p:notesSz cx="6858000" cy="9144000"/>
  <p:embeddedFontLst>
    <p:embeddedFont>
      <p:font typeface="Comic Sans MS" pitchFamily="66" charset="0"/>
      <p:regular r:id="rId24"/>
      <p:bold r:id="rId25"/>
    </p:embeddedFont>
    <p:embeddedFont>
      <p:font typeface="Nosferatu"/>
      <p:regular r:id="rId26"/>
      <p:italic r:id="rId2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532B"/>
    <a:srgbClr val="FF3300"/>
    <a:srgbClr val="0000B2"/>
    <a:srgbClr val="0000CC"/>
    <a:srgbClr val="FAF400"/>
    <a:srgbClr val="FF4F4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07" autoAdjust="0"/>
    <p:restoredTop sz="94660"/>
  </p:normalViewPr>
  <p:slideViewPr>
    <p:cSldViewPr>
      <p:cViewPr>
        <p:scale>
          <a:sx n="66" d="100"/>
          <a:sy n="66" d="100"/>
        </p:scale>
        <p:origin x="-133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FormatShape" descr="SKIIN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E9C79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E9C7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E9C7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E9C7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E9C7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ccsd.internal\Home\HG\Faculty\supojer\EHAP\Late%20Middle%20Ages\death_awaits%5b1%5d.au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WordArt 2"/>
          <p:cNvSpPr>
            <a:spLocks noChangeArrowheads="1" noChangeShapeType="1" noTextEdit="1"/>
          </p:cNvSpPr>
          <p:nvPr/>
        </p:nvSpPr>
        <p:spPr bwMode="auto">
          <a:xfrm>
            <a:off x="1524000" y="533400"/>
            <a:ext cx="6172200" cy="2209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Nosferatu"/>
              </a:rPr>
              <a:t>The Black Death</a:t>
            </a:r>
          </a:p>
        </p:txBody>
      </p:sp>
      <p:sp>
        <p:nvSpPr>
          <p:cNvPr id="86019" name="WordArt 3"/>
          <p:cNvSpPr>
            <a:spLocks noChangeArrowheads="1" noChangeShapeType="1" noTextEdit="1"/>
          </p:cNvSpPr>
          <p:nvPr/>
        </p:nvSpPr>
        <p:spPr bwMode="auto">
          <a:xfrm>
            <a:off x="3352800" y="4191000"/>
            <a:ext cx="2819400" cy="5715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Nosferatu"/>
              </a:rPr>
              <a:t>1347 - 1351</a:t>
            </a:r>
          </a:p>
        </p:txBody>
      </p:sp>
      <p:pic>
        <p:nvPicPr>
          <p:cNvPr id="86020" name="Picture 4" descr="skeletonguita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743200"/>
            <a:ext cx="1095375" cy="1181100"/>
          </a:xfrm>
          <a:prstGeom prst="rect">
            <a:avLst/>
          </a:prstGeom>
          <a:noFill/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2057400" y="5334000"/>
            <a:ext cx="5257800" cy="835025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E8A9"/>
                </a:solidFill>
                <a:latin typeface="Nosferatu" pitchFamily="2" charset="0"/>
              </a:rPr>
              <a:t>Ms. Susan M. Pojer</a:t>
            </a:r>
            <a:br>
              <a:rPr lang="en-US" b="1">
                <a:solidFill>
                  <a:srgbClr val="FFE8A9"/>
                </a:solidFill>
                <a:latin typeface="Nosferatu" pitchFamily="2" charset="0"/>
              </a:rPr>
            </a:br>
            <a:r>
              <a:rPr lang="en-US" b="1">
                <a:solidFill>
                  <a:srgbClr val="FFE8A9"/>
                </a:solidFill>
                <a:latin typeface="Nosferatu" pitchFamily="2" charset="0"/>
              </a:rPr>
              <a:t>Horace Greeley HS    Chappaqua, NY</a:t>
            </a:r>
          </a:p>
        </p:txBody>
      </p:sp>
    </p:spTree>
  </p:cSld>
  <p:clrMapOvr>
    <a:masterClrMapping/>
  </p:clrMapOvr>
  <p:transition>
    <p:sndAc>
      <p:stSnd>
        <p:snd r:embed="rId2" name="Pie Jesu Domine-Monty Pyth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860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860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30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nimBg="1"/>
      <p:bldP spid="86019" grpId="0" animBg="1"/>
      <p:bldP spid="860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990600" y="457200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Medieval Art &amp;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65540" name="Picture 4" descr="deathpic"/>
          <p:cNvPicPr>
            <a:picLocks noChangeAspect="1" noChangeArrowheads="1"/>
          </p:cNvPicPr>
          <p:nvPr/>
        </p:nvPicPr>
        <p:blipFill>
          <a:blip r:embed="rId3">
            <a:lum bright="12000" contrast="12000"/>
          </a:blip>
          <a:srcRect/>
          <a:stretch>
            <a:fillRect/>
          </a:stretch>
        </p:blipFill>
        <p:spPr bwMode="auto">
          <a:xfrm>
            <a:off x="2133600" y="1752600"/>
            <a:ext cx="5105400" cy="29003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2286000" y="5149850"/>
            <a:ext cx="4953000" cy="793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600" b="1" i="1">
                <a:solidFill>
                  <a:srgbClr val="FF0000"/>
                </a:solidFill>
                <a:latin typeface="Nosferatu" pitchFamily="2" charset="0"/>
              </a:rPr>
              <a:t>Bring out your dead!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repeatCount="2000" fill="remove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ing out your dead - Monty Python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8F8F8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990600" y="457200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Medieval Art &amp;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74756" name="Picture 4" descr="angel of deat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533400"/>
            <a:ext cx="2543175" cy="2076450"/>
          </a:xfrm>
          <a:prstGeom prst="rect">
            <a:avLst/>
          </a:prstGeom>
          <a:noFill/>
        </p:spPr>
      </p:pic>
      <p:pic>
        <p:nvPicPr>
          <p:cNvPr id="74757" name="Picture 5" descr="DanceODeat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524000"/>
            <a:ext cx="3473450" cy="432911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316038" y="4529138"/>
            <a:ext cx="25273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An obsession </a:t>
            </a:r>
            <a:br>
              <a:rPr lang="en-US" sz="2800" b="1">
                <a:solidFill>
                  <a:srgbClr val="FFE8A9"/>
                </a:solidFill>
                <a:latin typeface="Comic Sans MS" pitchFamily="66" charset="0"/>
              </a:rPr>
            </a:b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with </a:t>
            </a:r>
            <a:r>
              <a:rPr lang="en-US" sz="2800" b="1">
                <a:solidFill>
                  <a:srgbClr val="FF3300"/>
                </a:solidFill>
                <a:latin typeface="Comic Sans MS" pitchFamily="66" charset="0"/>
              </a:rPr>
              <a:t>death</a:t>
            </a: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74760" name="death_awaits[1].au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4400" y="6172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747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4.44444E-6 L 0.19427 0.181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2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76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838200" y="838200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FF532B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Boccaccio in </a:t>
            </a:r>
            <a:r>
              <a:rPr lang="en-US" sz="4800" b="1" i="1">
                <a:solidFill>
                  <a:srgbClr val="C0C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Decameron</a:t>
            </a:r>
            <a:endParaRPr lang="en-US" sz="2800" b="1">
              <a:solidFill>
                <a:srgbClr val="C0C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990600" y="2713038"/>
            <a:ext cx="6705600" cy="210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>
                <a:solidFill>
                  <a:srgbClr val="FF0000"/>
                </a:solidFill>
                <a:latin typeface="Nosferatu" pitchFamily="2" charset="0"/>
              </a:rPr>
              <a:t>The victims ate lunch with their friends and dinner with their ancestors.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295400" y="623888"/>
            <a:ext cx="655320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</a:t>
            </a: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Danse Macabre</a:t>
            </a:r>
          </a:p>
        </p:txBody>
      </p:sp>
      <p:pic>
        <p:nvPicPr>
          <p:cNvPr id="84996" name="Picture 4" descr="bkdansea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1981200" y="1828800"/>
            <a:ext cx="5181600" cy="39020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map-Advance of the Plague, 1347-1350"/>
          <p:cNvPicPr>
            <a:picLocks noChangeAspect="1" noChangeArrowheads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838200" y="381000"/>
            <a:ext cx="7467600" cy="60515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609600" y="533400"/>
            <a:ext cx="78486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66565" name="Picture 5" descr="doctor's robe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143000" y="1828800"/>
            <a:ext cx="2044700" cy="3657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685800" y="5562600"/>
            <a:ext cx="28956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A Doctor’s Robe</a:t>
            </a:r>
          </a:p>
        </p:txBody>
      </p:sp>
      <p:pic>
        <p:nvPicPr>
          <p:cNvPr id="66568" name="Picture 8" descr="doctor_aid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 l="1727" t="2621" r="1512" b="3004"/>
          <a:stretch>
            <a:fillRect/>
          </a:stretch>
        </p:blipFill>
        <p:spPr bwMode="auto">
          <a:xfrm>
            <a:off x="4114800" y="2438400"/>
            <a:ext cx="4267200" cy="2743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4800600" y="5334000"/>
            <a:ext cx="28956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“Leeching”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609600" y="381000"/>
            <a:ext cx="78486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762000" y="5257800"/>
            <a:ext cx="7924800" cy="1128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i="1">
                <a:solidFill>
                  <a:srgbClr val="FF3300"/>
                </a:solidFill>
                <a:latin typeface="Comic Sans MS" pitchFamily="66" charset="0"/>
              </a:rPr>
              <a:t>Flagellanti:</a:t>
            </a:r>
            <a:br>
              <a:rPr lang="en-US" sz="3600" b="1" i="1">
                <a:solidFill>
                  <a:srgbClr val="FF3300"/>
                </a:solidFill>
                <a:latin typeface="Comic Sans MS" pitchFamily="66" charset="0"/>
              </a:rPr>
            </a:br>
            <a:r>
              <a:rPr lang="en-US" sz="3200" b="1">
                <a:solidFill>
                  <a:srgbClr val="FFE8A9"/>
                </a:solidFill>
                <a:latin typeface="Comic Sans MS" pitchFamily="66" charset="0"/>
              </a:rPr>
              <a:t>Self-inflicted “penance” for our sins!</a:t>
            </a:r>
            <a:endParaRPr lang="en-US" sz="3200" b="1" i="1">
              <a:solidFill>
                <a:srgbClr val="FFE8A9"/>
              </a:solidFill>
              <a:latin typeface="Comic Sans MS" pitchFamily="66" charset="0"/>
            </a:endParaRPr>
          </a:p>
        </p:txBody>
      </p:sp>
      <p:pic>
        <p:nvPicPr>
          <p:cNvPr id="70662" name="Picture 6" descr="flagellant_procession"/>
          <p:cNvPicPr>
            <a:picLocks noChangeAspect="1" noChangeArrowheads="1"/>
          </p:cNvPicPr>
          <p:nvPr/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 bwMode="auto">
          <a:xfrm>
            <a:off x="1752600" y="1600200"/>
            <a:ext cx="5867400" cy="33194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78486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1752600" y="1219200"/>
            <a:ext cx="57912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400" b="1" i="1">
                <a:solidFill>
                  <a:srgbClr val="FF3300"/>
                </a:solidFill>
                <a:latin typeface="Comic Sans MS" pitchFamily="66" charset="0"/>
              </a:rPr>
              <a:t>Pograms</a:t>
            </a:r>
            <a:r>
              <a:rPr lang="en-US" sz="3400" b="1" i="1">
                <a:solidFill>
                  <a:srgbClr val="FAF400"/>
                </a:solidFill>
                <a:latin typeface="Comic Sans MS" pitchFamily="66" charset="0"/>
              </a:rPr>
              <a:t> </a:t>
            </a:r>
            <a:r>
              <a:rPr lang="en-US" sz="3400" b="1">
                <a:solidFill>
                  <a:srgbClr val="FFE8A9"/>
                </a:solidFill>
                <a:latin typeface="Comic Sans MS" pitchFamily="66" charset="0"/>
              </a:rPr>
              <a:t>against the Jews</a:t>
            </a:r>
          </a:p>
        </p:txBody>
      </p:sp>
      <p:pic>
        <p:nvPicPr>
          <p:cNvPr id="73733" name="Picture 5" descr="11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963" y="2046288"/>
            <a:ext cx="2713037" cy="3657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143000" y="5813425"/>
            <a:ext cx="18938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“Jew” hat</a:t>
            </a:r>
          </a:p>
        </p:txBody>
      </p:sp>
      <p:pic>
        <p:nvPicPr>
          <p:cNvPr id="73736" name="Picture 8" descr="11-2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4267200" y="2351088"/>
            <a:ext cx="4343400" cy="23447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4724400" y="5029200"/>
            <a:ext cx="36576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“Golden Circle” obligatory badge</a:t>
            </a:r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H="1" flipV="1">
            <a:off x="6172200" y="3570288"/>
            <a:ext cx="228600" cy="1447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 flipV="1">
            <a:off x="6400800" y="3798888"/>
            <a:ext cx="1143000" cy="12192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H="1" flipV="1">
            <a:off x="2362200" y="4789488"/>
            <a:ext cx="228600" cy="1143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/>
      <p:bldP spid="73737" grpId="0"/>
      <p:bldP spid="73738" grpId="0" animBg="1"/>
      <p:bldP spid="73739" grpId="0" animBg="1"/>
      <p:bldP spid="737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914400" y="533400"/>
            <a:ext cx="7315200" cy="155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Death Triumphant !:</a:t>
            </a:r>
            <a:b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</a:b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Major Artistic Theme</a:t>
            </a:r>
          </a:p>
        </p:txBody>
      </p:sp>
      <p:pic>
        <p:nvPicPr>
          <p:cNvPr id="72708" name="Picture 4" descr="death_chariot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t="1445" r="1408"/>
          <a:stretch>
            <a:fillRect/>
          </a:stretch>
        </p:blipFill>
        <p:spPr bwMode="auto">
          <a:xfrm>
            <a:off x="1905000" y="2368550"/>
            <a:ext cx="5334000" cy="37274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990600" y="166688"/>
            <a:ext cx="731520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Macabre Ditty</a:t>
            </a: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447800" y="1066800"/>
            <a:ext cx="6934200" cy="529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“A sickly season,” the merchant said,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“The town I left was filled with dead,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and everywhere these queer red flies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crawled upon the corpses’ eyes,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eating them away.”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/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“Fair make you sick,” the merchant said,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“They crawled upon the wine and bread.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Pale priests with oil and books,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bulging eyes and crazy looks,</a:t>
            </a:r>
            <a:br>
              <a:rPr lang="en-US" sz="31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100" b="1">
                <a:solidFill>
                  <a:srgbClr val="FF532B"/>
                </a:solidFill>
                <a:latin typeface="Nosferatu" pitchFamily="2" charset="0"/>
              </a:rPr>
              <a:t>dropping like the flies.”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flea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4953000" y="2063750"/>
            <a:ext cx="3505200" cy="18986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905000" y="381000"/>
            <a:ext cx="51054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Culprits</a:t>
            </a:r>
          </a:p>
        </p:txBody>
      </p:sp>
      <p:pic>
        <p:nvPicPr>
          <p:cNvPr id="35847" name="Picture 7" descr="yersinia_pestis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 l="6799" t="16000" r="5200" b="17999"/>
          <a:stretch>
            <a:fillRect/>
          </a:stretch>
        </p:blipFill>
        <p:spPr bwMode="auto">
          <a:xfrm>
            <a:off x="1295400" y="1524000"/>
            <a:ext cx="2667000" cy="1600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35849" name="Picture 9" descr="Black ra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4343400"/>
            <a:ext cx="3200400" cy="192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4114800" y="2209800"/>
            <a:ext cx="6096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5334000" y="4114800"/>
            <a:ext cx="1524000" cy="1295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58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 animBg="1"/>
      <p:bldP spid="3585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838200" y="304800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Macabre Ditty (2)</a:t>
            </a: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1295400" y="1295400"/>
            <a:ext cx="7315200" cy="5210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“I had to laugh,” the merchant said,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“The doctors purged, and dosed, and bled;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“And proved through solemn disputation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“The cause lay in some constellation.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“Then they began to die.”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800" b="1">
                <a:solidFill>
                  <a:srgbClr val="FF532B"/>
                </a:solidFill>
                <a:latin typeface="Nosferatu" pitchFamily="2" charset="0"/>
              </a:rPr>
              <a:t/>
            </a:r>
            <a:br>
              <a:rPr lang="en-US" sz="8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800" b="1">
                <a:solidFill>
                  <a:srgbClr val="FF532B"/>
                </a:solidFill>
                <a:latin typeface="Nosferatu" pitchFamily="2" charset="0"/>
              </a:rPr>
              <a:t/>
            </a:r>
            <a:br>
              <a:rPr lang="en-US" sz="8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AF400"/>
                </a:solidFill>
                <a:latin typeface="Nosferatu" pitchFamily="2" charset="0"/>
              </a:rPr>
              <a:t>“First they sneezed,”</a:t>
            </a: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 the merchant said,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“And then they turned the brightest red,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Begged for water, then fell back.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With bulging eyes and face turned black,</a:t>
            </a:r>
            <a:br>
              <a:rPr lang="en-US" sz="32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200" b="1">
                <a:solidFill>
                  <a:srgbClr val="FF532B"/>
                </a:solidFill>
                <a:latin typeface="Nosferatu" pitchFamily="2" charset="0"/>
              </a:rPr>
              <a:t>they waited for the flies.”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Macabre Ditty (3)</a:t>
            </a:r>
            <a:endParaRPr lang="en-US" sz="2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066800" y="1371600"/>
            <a:ext cx="7315200" cy="2162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400" b="1">
                <a:solidFill>
                  <a:srgbClr val="FF532B"/>
                </a:solidFill>
                <a:latin typeface="Nosferatu" pitchFamily="2" charset="0"/>
              </a:rPr>
              <a:t>“I came away,” the merchant said,</a:t>
            </a:r>
            <a:br>
              <a:rPr lang="en-US" sz="34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400" b="1">
                <a:solidFill>
                  <a:srgbClr val="FF532B"/>
                </a:solidFill>
                <a:latin typeface="Nosferatu" pitchFamily="2" charset="0"/>
              </a:rPr>
              <a:t>“You can’t do business with the dead.</a:t>
            </a:r>
            <a:br>
              <a:rPr lang="en-US" sz="34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400" b="1">
                <a:solidFill>
                  <a:srgbClr val="FF532B"/>
                </a:solidFill>
                <a:latin typeface="Nosferatu" pitchFamily="2" charset="0"/>
              </a:rPr>
              <a:t>“So I’ve come here to ply my trade.</a:t>
            </a:r>
            <a:br>
              <a:rPr lang="en-US" sz="3400" b="1">
                <a:solidFill>
                  <a:srgbClr val="FF532B"/>
                </a:solidFill>
                <a:latin typeface="Nosferatu" pitchFamily="2" charset="0"/>
              </a:rPr>
            </a:br>
            <a:r>
              <a:rPr lang="en-US" sz="3400" b="1">
                <a:solidFill>
                  <a:srgbClr val="FF532B"/>
                </a:solidFill>
                <a:latin typeface="Nosferatu" pitchFamily="2" charset="0"/>
              </a:rPr>
              <a:t>“You’ll find this to be a fine brocade…”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066800" y="4814888"/>
            <a:ext cx="723900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rgbClr val="FF532B"/>
                </a:solidFill>
                <a:latin typeface="Nosferatu" pitchFamily="2" charset="0"/>
              </a:rPr>
              <a:t>And then he</a:t>
            </a:r>
            <a:r>
              <a:rPr lang="en-US" sz="4800" b="1">
                <a:solidFill>
                  <a:srgbClr val="FF0000"/>
                </a:solidFill>
                <a:latin typeface="Nosferatu" pitchFamily="2" charset="0"/>
              </a:rPr>
              <a:t> </a:t>
            </a:r>
            <a:r>
              <a:rPr lang="en-US" sz="4800" b="1">
                <a:solidFill>
                  <a:srgbClr val="FAF400"/>
                </a:solidFill>
                <a:latin typeface="Nosferatu" pitchFamily="2" charset="0"/>
              </a:rPr>
              <a:t>sneezed……….!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eeze[1]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allAtOnce"/>
      <p:bldP spid="77828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600200" y="762000"/>
            <a:ext cx="586740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>
                <a:solidFill>
                  <a:schemeClr val="bg1"/>
                </a:solidFill>
                <a:latin typeface="Nosferatu" pitchFamily="2" charset="0"/>
              </a:rPr>
              <a:t>The Mortality Rate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286000" y="2743200"/>
            <a:ext cx="457200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6000" b="1">
                <a:solidFill>
                  <a:srgbClr val="FAF400"/>
                </a:solidFill>
                <a:latin typeface="Nosferatu" pitchFamily="2" charset="0"/>
              </a:rPr>
              <a:t>35% - 70%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600200" y="4495800"/>
            <a:ext cx="6248400" cy="1111250"/>
          </a:xfrm>
          <a:prstGeom prst="rect">
            <a:avLst/>
          </a:prstGeom>
          <a:noFill/>
          <a:ln w="12700">
            <a:solidFill>
              <a:srgbClr val="FAF4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6600" b="1">
                <a:solidFill>
                  <a:srgbClr val="FF0000"/>
                </a:solidFill>
                <a:latin typeface="Nosferatu" pitchFamily="2" charset="0"/>
              </a:rPr>
              <a:t>25,000,000 dead 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92" decel="100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92" decel="100000"/>
                                        <p:tgtEl>
                                          <p:spTgt spid="645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192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92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295400" y="304800"/>
            <a:ext cx="6553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Famine of 1315-1317</a:t>
            </a:r>
          </a:p>
        </p:txBody>
      </p:sp>
      <p:pic>
        <p:nvPicPr>
          <p:cNvPr id="81928" name="Picture 8" descr="CadaverEffigy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419600"/>
            <a:ext cx="3429000" cy="19605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685800" y="1431925"/>
            <a:ext cx="7772400" cy="4664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06400" indent="-406400">
              <a:buClr>
                <a:srgbClr val="FF3300"/>
              </a:buClr>
              <a:buSzPct val="105000"/>
              <a:buFont typeface="Wingdings" pitchFamily="2" charset="2"/>
              <a:buChar char="N"/>
            </a:pP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By 1300 Europeans were farming almost all the land they could cultivate.</a:t>
            </a:r>
          </a:p>
          <a:p>
            <a:pPr marL="406400" indent="-406400">
              <a:buClr>
                <a:srgbClr val="FF3300"/>
              </a:buClr>
              <a:buSzPct val="105000"/>
              <a:buFont typeface="Wingdings" pitchFamily="2" charset="2"/>
              <a:buChar char="N"/>
            </a:pP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A population crisis developed.</a:t>
            </a:r>
          </a:p>
          <a:p>
            <a:pPr marL="406400" indent="-406400">
              <a:buClr>
                <a:srgbClr val="FF3300"/>
              </a:buClr>
              <a:buSzPct val="105000"/>
              <a:buFont typeface="Wingdings" pitchFamily="2" charset="2"/>
              <a:buChar char="N"/>
            </a:pP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Climate changes in Europe produced three years of crop failures between 1315-17 because of excessive rain.</a:t>
            </a:r>
          </a:p>
          <a:p>
            <a:pPr marL="406400" indent="-406400">
              <a:buClr>
                <a:srgbClr val="FF3300"/>
              </a:buClr>
              <a:buSzPct val="105000"/>
              <a:buFont typeface="Wingdings" pitchFamily="2" charset="2"/>
              <a:buChar char="N"/>
            </a:pP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As many as 15% of the peasants in some English villages died.</a:t>
            </a:r>
          </a:p>
          <a:p>
            <a:pPr marL="406400" indent="-406400">
              <a:buClr>
                <a:srgbClr val="FF3300"/>
              </a:buClr>
              <a:buSzPct val="105000"/>
              <a:buFont typeface="Wingdings" pitchFamily="2" charset="2"/>
              <a:buChar char="N"/>
            </a:pP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One consequence of</a:t>
            </a:r>
            <a:br>
              <a:rPr lang="en-US" sz="2500" b="1">
                <a:solidFill>
                  <a:srgbClr val="FFE8A9"/>
                </a:solidFill>
                <a:latin typeface="Comic Sans MS" pitchFamily="66" charset="0"/>
              </a:rPr>
            </a:b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starvation &amp; poverty</a:t>
            </a:r>
            <a:br>
              <a:rPr lang="en-US" sz="2500" b="1">
                <a:solidFill>
                  <a:srgbClr val="FFE8A9"/>
                </a:solidFill>
                <a:latin typeface="Comic Sans MS" pitchFamily="66" charset="0"/>
              </a:rPr>
            </a:b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was susceptibility to</a:t>
            </a:r>
            <a:br>
              <a:rPr lang="en-US" sz="2500" b="1">
                <a:solidFill>
                  <a:srgbClr val="FFE8A9"/>
                </a:solidFill>
                <a:latin typeface="Comic Sans MS" pitchFamily="66" charset="0"/>
              </a:rPr>
            </a:br>
            <a:r>
              <a:rPr lang="en-US" sz="2500" b="1">
                <a:solidFill>
                  <a:srgbClr val="FFE8A9"/>
                </a:solidFill>
                <a:latin typeface="Comic Sans MS" pitchFamily="66" charset="0"/>
              </a:rPr>
              <a:t>disease.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295400" y="395288"/>
            <a:ext cx="6553200" cy="155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1347:  Plague Reaches Constantinople!</a:t>
            </a:r>
          </a:p>
        </p:txBody>
      </p:sp>
      <p:pic>
        <p:nvPicPr>
          <p:cNvPr id="82949" name="Picture 5" descr="map-early spread of plague-BW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t="5687" b="7109"/>
          <a:stretch>
            <a:fillRect/>
          </a:stretch>
        </p:blipFill>
        <p:spPr bwMode="auto">
          <a:xfrm>
            <a:off x="1524000" y="2246313"/>
            <a:ext cx="6172200" cy="383698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905000" y="457200"/>
            <a:ext cx="51054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Symptoms</a:t>
            </a:r>
          </a:p>
        </p:txBody>
      </p:sp>
      <p:pic>
        <p:nvPicPr>
          <p:cNvPr id="63493" name="Picture 5" descr="buboonne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3581400" cy="24812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63495" name="Picture 7" descr="septicemic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4876800" y="3886200"/>
            <a:ext cx="3581400" cy="24765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4343400" y="2362200"/>
            <a:ext cx="35052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Bulbous</a:t>
            </a:r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H="1">
            <a:off x="3124200" y="2667000"/>
            <a:ext cx="22860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 flipH="1">
            <a:off x="762000" y="4800600"/>
            <a:ext cx="3505200" cy="1249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E8A9"/>
                </a:solidFill>
                <a:latin typeface="Comic Sans MS" pitchFamily="66" charset="0"/>
              </a:rPr>
              <a:t>Septicemic Form:</a:t>
            </a:r>
            <a:br>
              <a:rPr lang="en-US" sz="2800" b="1">
                <a:solidFill>
                  <a:srgbClr val="FFE8A9"/>
                </a:solidFill>
                <a:latin typeface="Comic Sans MS" pitchFamily="66" charset="0"/>
              </a:rPr>
            </a:br>
            <a:r>
              <a:rPr lang="en-US" b="1">
                <a:solidFill>
                  <a:srgbClr val="FFE8A9"/>
                </a:solidFill>
                <a:latin typeface="Comic Sans MS" pitchFamily="66" charset="0"/>
              </a:rPr>
              <a:t>almost 100% mortality rate.</a:t>
            </a:r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V="1">
            <a:off x="3810000" y="5257800"/>
            <a:ext cx="3505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497" grpId="0" animBg="1"/>
      <p:bldP spid="63498" grpId="0"/>
      <p:bldP spid="634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6106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From the </a:t>
            </a:r>
            <a:r>
              <a:rPr lang="en-US" sz="4800" b="1" i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Toggenburg Bible</a:t>
            </a: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, 1411</a:t>
            </a:r>
          </a:p>
        </p:txBody>
      </p:sp>
      <p:pic>
        <p:nvPicPr>
          <p:cNvPr id="80905" name="Picture 9" descr="Bubonicplague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371600" y="1684338"/>
            <a:ext cx="6553200" cy="441166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295400" y="395288"/>
            <a:ext cx="655320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Lancing a Buboe</a:t>
            </a:r>
          </a:p>
        </p:txBody>
      </p:sp>
      <p:pic>
        <p:nvPicPr>
          <p:cNvPr id="83972" name="Picture 4" descr="LancingBuboes2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2971800" y="1524000"/>
            <a:ext cx="3230563" cy="4648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057400" y="381000"/>
            <a:ext cx="51054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Disease Cycle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990600" y="1676400"/>
            <a:ext cx="2819400" cy="914400"/>
          </a:xfrm>
          <a:prstGeom prst="rect">
            <a:avLst/>
          </a:prstGeom>
          <a:solidFill>
            <a:srgbClr val="0000B2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0000B2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Flea drinks rat blood </a:t>
            </a:r>
            <a:br>
              <a:rPr lang="en-US" sz="1800" b="1">
                <a:solidFill>
                  <a:srgbClr val="FAF400"/>
                </a:solidFill>
                <a:latin typeface="Comic Sans MS" pitchFamily="66" charset="0"/>
              </a:rPr>
            </a:br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that carries the</a:t>
            </a:r>
            <a:br>
              <a:rPr lang="en-US" sz="1800" b="1">
                <a:solidFill>
                  <a:srgbClr val="FAF400"/>
                </a:solidFill>
                <a:latin typeface="Comic Sans MS" pitchFamily="66" charset="0"/>
              </a:rPr>
            </a:br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 bacteria. 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5410200" y="5105400"/>
            <a:ext cx="2819400" cy="914400"/>
          </a:xfrm>
          <a:prstGeom prst="rect">
            <a:avLst/>
          </a:prstGeom>
          <a:solidFill>
            <a:srgbClr val="0000B2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0000B2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Flea’s gut clogged</a:t>
            </a:r>
            <a:br>
              <a:rPr lang="en-US" sz="1800" b="1">
                <a:solidFill>
                  <a:srgbClr val="FAF400"/>
                </a:solidFill>
                <a:latin typeface="Comic Sans MS" pitchFamily="66" charset="0"/>
              </a:rPr>
            </a:br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with bacteria.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5410200" y="1676400"/>
            <a:ext cx="2819400" cy="914400"/>
          </a:xfrm>
          <a:prstGeom prst="rect">
            <a:avLst/>
          </a:prstGeom>
          <a:solidFill>
            <a:srgbClr val="0000B2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0000B2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Bacteria</a:t>
            </a:r>
          </a:p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multiply in</a:t>
            </a:r>
          </a:p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flea’s gut. 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990600" y="5105400"/>
            <a:ext cx="2819400" cy="914400"/>
          </a:xfrm>
          <a:prstGeom prst="rect">
            <a:avLst/>
          </a:prstGeom>
          <a:solidFill>
            <a:srgbClr val="0000B2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0000B2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Flea bites human and </a:t>
            </a:r>
            <a:br>
              <a:rPr lang="en-US" sz="1800" b="1">
                <a:solidFill>
                  <a:srgbClr val="FAF400"/>
                </a:solidFill>
                <a:latin typeface="Comic Sans MS" pitchFamily="66" charset="0"/>
              </a:rPr>
            </a:br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regurgitates blood </a:t>
            </a:r>
            <a:br>
              <a:rPr lang="en-US" sz="1800" b="1">
                <a:solidFill>
                  <a:srgbClr val="FAF400"/>
                </a:solidFill>
                <a:latin typeface="Comic Sans MS" pitchFamily="66" charset="0"/>
              </a:rPr>
            </a:br>
            <a:r>
              <a:rPr lang="en-US" sz="1800" b="1">
                <a:solidFill>
                  <a:srgbClr val="FAF400"/>
                </a:solidFill>
                <a:latin typeface="Comic Sans MS" pitchFamily="66" charset="0"/>
              </a:rPr>
              <a:t>into human wound.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990600" y="3581400"/>
            <a:ext cx="2819400" cy="457200"/>
          </a:xfrm>
          <a:prstGeom prst="rect">
            <a:avLst/>
          </a:prstGeom>
          <a:solidFill>
            <a:srgbClr val="FAF400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FAF4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CC"/>
                </a:solidFill>
                <a:latin typeface="Comic Sans MS" pitchFamily="66" charset="0"/>
              </a:rPr>
              <a:t>Human is infected!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4114800" y="1752600"/>
            <a:ext cx="1143000" cy="838200"/>
          </a:xfrm>
          <a:prstGeom prst="rightArrow">
            <a:avLst>
              <a:gd name="adj1" fmla="val 50000"/>
              <a:gd name="adj2" fmla="val 34091"/>
            </a:avLst>
          </a:prstGeom>
          <a:solidFill>
            <a:srgbClr val="FF3300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FF33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5" name="AutoShape 11"/>
          <p:cNvSpPr>
            <a:spLocks noChangeArrowheads="1"/>
          </p:cNvSpPr>
          <p:nvPr/>
        </p:nvSpPr>
        <p:spPr bwMode="auto">
          <a:xfrm rot="5400000">
            <a:off x="5753100" y="3467100"/>
            <a:ext cx="2133600" cy="838200"/>
          </a:xfrm>
          <a:prstGeom prst="rightArrow">
            <a:avLst>
              <a:gd name="adj1" fmla="val 50000"/>
              <a:gd name="adj2" fmla="val 63636"/>
            </a:avLst>
          </a:prstGeom>
          <a:solidFill>
            <a:srgbClr val="FF3300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FF33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6" name="AutoShape 12"/>
          <p:cNvSpPr>
            <a:spLocks noChangeArrowheads="1"/>
          </p:cNvSpPr>
          <p:nvPr/>
        </p:nvSpPr>
        <p:spPr bwMode="auto">
          <a:xfrm flipH="1">
            <a:off x="4038600" y="5181600"/>
            <a:ext cx="1143000" cy="838200"/>
          </a:xfrm>
          <a:prstGeom prst="rightArrow">
            <a:avLst>
              <a:gd name="adj1" fmla="val 50000"/>
              <a:gd name="adj2" fmla="val 34091"/>
            </a:avLst>
          </a:prstGeom>
          <a:solidFill>
            <a:srgbClr val="FF3300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FF33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77" name="AutoShape 13"/>
          <p:cNvSpPr>
            <a:spLocks noChangeArrowheads="1"/>
          </p:cNvSpPr>
          <p:nvPr/>
        </p:nvSpPr>
        <p:spPr bwMode="auto">
          <a:xfrm rot="16200000" flipV="1">
            <a:off x="1943100" y="4152900"/>
            <a:ext cx="762000" cy="838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00">
              <a:alpha val="83000"/>
            </a:srgbClr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FF33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nimBg="1"/>
      <p:bldP spid="62470" grpId="0" animBg="1"/>
      <p:bldP spid="62471" grpId="0" animBg="1"/>
      <p:bldP spid="62472" grpId="0" animBg="1"/>
      <p:bldP spid="62473" grpId="0" animBg="1"/>
      <p:bldP spid="62474" grpId="0" animBg="1"/>
      <p:bldP spid="62475" grpId="0" animBg="1"/>
      <p:bldP spid="62476" grpId="0" animBg="1"/>
      <p:bldP spid="624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990600" y="593725"/>
            <a:ext cx="7315200" cy="823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Medieval Art &amp;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69639" name="Picture 7" descr="city96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762000" y="1712913"/>
            <a:ext cx="7696200" cy="415448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ck Frame">
  <a:themeElements>
    <a:clrScheme name="Black Fram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Black Fra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3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3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ck Frame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Frame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Fram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Frame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Frame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Frame</Template>
  <TotalTime>745</TotalTime>
  <Words>259</Words>
  <Application>Microsoft Office PowerPoint</Application>
  <PresentationFormat>On-screen Show (4:3)</PresentationFormat>
  <Paragraphs>52</Paragraphs>
  <Slides>22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Comic Sans MS</vt:lpstr>
      <vt:lpstr>Nosferatu</vt:lpstr>
      <vt:lpstr>Wingdings</vt:lpstr>
      <vt:lpstr>Black 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Horace Greeley H. S.     Chappaqua, 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Black Death</dc:title>
  <dc:creator>Ms. Susan M. Pojer</dc:creator>
  <cp:lastModifiedBy>Don Books</cp:lastModifiedBy>
  <cp:revision>82</cp:revision>
  <cp:lastPrinted>1601-01-01T00:00:00Z</cp:lastPrinted>
  <dcterms:created xsi:type="dcterms:W3CDTF">2003-09-04T19:33:09Z</dcterms:created>
  <dcterms:modified xsi:type="dcterms:W3CDTF">2010-08-25T19:51:46Z</dcterms:modified>
</cp:coreProperties>
</file>